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70" r:id="rId5"/>
    <p:sldId id="272" r:id="rId6"/>
    <p:sldId id="274" r:id="rId7"/>
    <p:sldId id="279" r:id="rId8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86" autoAdjust="0"/>
  </p:normalViewPr>
  <p:slideViewPr>
    <p:cSldViewPr>
      <p:cViewPr varScale="1">
        <p:scale>
          <a:sx n="119" d="100"/>
          <a:sy n="119" d="100"/>
        </p:scale>
        <p:origin x="348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078A-4CB9-42BC-9603-E7B9630FD34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D98B-EAAD-432A-A934-6AC545223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DD0-BCA6-4CEF-9796-074F2F9E29D0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F107-4DDE-448B-B3D2-93271B28E9D7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8B31-8523-4876-92C6-8806E106B4A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4B22-CE35-424A-BF89-F186727968C7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B9EA-3E11-4C7D-AA45-FB47A3999ED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6B28-4E01-4CE0-A513-E9B2D3CE985C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F84-C3CA-4DD2-91E7-910D223D6F42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B6E6-B12B-4713-8380-A4E2F2B6105C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D28-E151-46A1-8647-DB2F1552E3CD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8087-51E9-4B72-9727-8D01BADF0F08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E302-ACDE-432E-BDC4-9F3E68B3CB43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7FA6-E800-4B7B-95EF-CF053F371C9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aga.ru/" TargetMode="External"/><Relationship Id="rId3" Type="http://schemas.openxmlformats.org/officeDocument/2006/relationships/hyperlink" Target="https://etp.gpb.ru/" TargetMode="External"/><Relationship Id="rId7" Type="http://schemas.openxmlformats.org/officeDocument/2006/relationships/hyperlink" Target="mailto:t.yupenina@etpgpb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retsu@draga.ru" TargetMode="External"/><Relationship Id="rId5" Type="http://schemas.openxmlformats.org/officeDocument/2006/relationships/hyperlink" Target="mailto:ronjina@draga.ru" TargetMode="External"/><Relationship Id="rId4" Type="http://schemas.openxmlformats.org/officeDocument/2006/relationships/hyperlink" Target="mailto:lisovitskaya@draga.ru" TargetMode="External"/><Relationship Id="rId9" Type="http://schemas.openxmlformats.org/officeDocument/2006/relationships/hyperlink" Target="http://etpgpb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FFICE-01\Bufer2\Ирина\Евгений\Drago\Prezentazi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4616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43800" y="571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57800" y="4038600"/>
            <a:ext cx="3886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Продажа недвижимого имущества,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расположенного в г. Казани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67508" y="1066800"/>
            <a:ext cx="45720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объекта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62BFFC-76E5-43A8-8C6B-CED359A9F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6" y="1828800"/>
            <a:ext cx="3592717" cy="339205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567933D0-EA8F-426A-808E-E6C2D06DAB4A}"/>
              </a:ext>
            </a:extLst>
          </p:cNvPr>
          <p:cNvSpPr txBox="1">
            <a:spLocks/>
          </p:cNvSpPr>
          <p:nvPr/>
        </p:nvSpPr>
        <p:spPr>
          <a:xfrm>
            <a:off x="4040109" y="1828800"/>
            <a:ext cx="4923199" cy="4728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</a:t>
            </a:r>
            <a:r>
              <a:rPr lang="ru-RU" sz="1400" dirty="0"/>
              <a:t> Нежилое помещение, общей площадью 88,6 кв. м, </a:t>
            </a:r>
          </a:p>
          <a:p>
            <a:pPr lvl="0">
              <a:lnSpc>
                <a:spcPts val="1500"/>
              </a:lnSpc>
            </a:pPr>
            <a:r>
              <a:rPr lang="ru-RU" sz="1400" dirty="0"/>
              <a:t>с кадастровым номером 16:50:012103:931;</a:t>
            </a:r>
          </a:p>
          <a:p>
            <a:pPr lvl="0" indent="90488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Год постройки: 2000 год;</a:t>
            </a:r>
          </a:p>
          <a:p>
            <a:pPr lvl="0">
              <a:lnSpc>
                <a:spcPts val="1500"/>
              </a:lnSpc>
            </a:pPr>
            <a:r>
              <a:rPr lang="ru-RU" sz="1400" dirty="0"/>
              <a:t>• Помещение находится на мансардном этаже двухэтажного нежилого административного здания, офисного назначения;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>
              <a:lnSpc>
                <a:spcPts val="1500"/>
              </a:lnSpc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 </a:t>
            </a:r>
            <a:r>
              <a:rPr lang="ru-RU" sz="1400" dirty="0"/>
              <a:t>Право на объект: право собственности; </a:t>
            </a:r>
          </a:p>
          <a:p>
            <a:pPr>
              <a:lnSpc>
                <a:spcPts val="1500"/>
              </a:lnSpc>
              <a:defRPr/>
            </a:pPr>
            <a:r>
              <a:rPr lang="ru-RU" sz="1400" dirty="0"/>
              <a:t>• В ЕГРП внесена запись о праве индивидуальной собственности на общее имущество здания (лестничная площадка, фойе второго и мансардного этажа, туалет); </a:t>
            </a:r>
          </a:p>
          <a:p>
            <a:pPr indent="0">
              <a:lnSpc>
                <a:spcPts val="1500"/>
              </a:lnSpc>
            </a:pPr>
            <a:r>
              <a:rPr lang="ru-RU" sz="1400" dirty="0">
                <a:solidFill>
                  <a:sysClr val="windowText" lastClr="000000"/>
                </a:solidFill>
              </a:rPr>
              <a:t>• </a:t>
            </a:r>
            <a:r>
              <a:rPr lang="ru-RU" sz="1400" dirty="0"/>
              <a:t>Инженерное обеспечение здания: </a:t>
            </a:r>
          </a:p>
          <a:p>
            <a:pPr indent="0">
              <a:lnSpc>
                <a:spcPts val="1500"/>
              </a:lnSpc>
            </a:pPr>
            <a:r>
              <a:rPr lang="ru-RU" sz="1400" dirty="0"/>
              <a:t>Водопровод - централизованный;</a:t>
            </a:r>
          </a:p>
          <a:p>
            <a:pPr indent="0">
              <a:lnSpc>
                <a:spcPts val="1500"/>
              </a:lnSpc>
            </a:pPr>
            <a:r>
              <a:rPr lang="ru-RU" sz="1400" dirty="0"/>
              <a:t>Канализация - централизованная;</a:t>
            </a:r>
          </a:p>
          <a:p>
            <a:pPr indent="0">
              <a:lnSpc>
                <a:spcPts val="1500"/>
              </a:lnSpc>
            </a:pPr>
            <a:r>
              <a:rPr lang="ru-RU" sz="1400" dirty="0"/>
              <a:t>Отопление - от АОГВ;</a:t>
            </a:r>
          </a:p>
          <a:p>
            <a:pPr indent="0">
              <a:lnSpc>
                <a:spcPts val="1500"/>
              </a:lnSpc>
            </a:pPr>
            <a:r>
              <a:rPr lang="ru-RU" sz="1400" dirty="0"/>
              <a:t>Газоснабжение - централизованное;</a:t>
            </a:r>
          </a:p>
          <a:p>
            <a:pPr indent="0">
              <a:lnSpc>
                <a:spcPts val="1500"/>
              </a:lnSpc>
            </a:pPr>
            <a:r>
              <a:rPr lang="ru-RU" sz="1400" dirty="0"/>
              <a:t>Электроснабжение - 220 В.;</a:t>
            </a:r>
          </a:p>
          <a:p>
            <a:pPr indent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 Высота потолков: 2,17 м.;</a:t>
            </a:r>
          </a:p>
          <a:p>
            <a:pPr indent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 Уровень отделки: стандартная офисная отделка в рабочем состоянии;</a:t>
            </a:r>
          </a:p>
          <a:p>
            <a:pPr indent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 Планировка помещений: кабинетная (согласно поэтажному плану);</a:t>
            </a:r>
          </a:p>
          <a:p>
            <a:pPr>
              <a:lnSpc>
                <a:spcPts val="1500"/>
              </a:lnSpc>
              <a:defRPr/>
            </a:pPr>
            <a:r>
              <a:rPr lang="ru-RU" sz="1400" dirty="0"/>
              <a:t>• В помещении есть кухня, обеденная зона, ресепшен;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lvl="0">
              <a:lnSpc>
                <a:spcPts val="1500"/>
              </a:lnSpc>
              <a:defRPr/>
            </a:pPr>
            <a:r>
              <a:rPr lang="ru-RU" sz="1400" dirty="0"/>
              <a:t>• Имеется стихийная парковка в прямой видимости от входа.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03059E-EE5D-4395-B95B-B167185838B3}"/>
              </a:ext>
            </a:extLst>
          </p:cNvPr>
          <p:cNvSpPr/>
          <p:nvPr/>
        </p:nvSpPr>
        <p:spPr>
          <a:xfrm>
            <a:off x="180692" y="5486400"/>
            <a:ext cx="3592717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3366"/>
                </a:solidFill>
                <a:latin typeface="Arial Narrow" pitchFamily="34" charset="0"/>
              </a:rPr>
              <a:t>• Кадастровый номер ЗУ 77:01:0002011:1076;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3366"/>
                </a:solidFill>
                <a:latin typeface="Arial Narrow" pitchFamily="34" charset="0"/>
              </a:rPr>
              <a:t>• Площадь ЗУ: 4 072 м2;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3366"/>
                </a:solidFill>
                <a:latin typeface="Arial Narrow" pitchFamily="34" charset="0"/>
              </a:rPr>
              <a:t>• Категория земель: земли населенных пунктов.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3366"/>
                </a:solidFill>
                <a:latin typeface="Arial Narrow" pitchFamily="34" charset="0"/>
              </a:rPr>
              <a:t>Право доли на ЗУ отсутствует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67200" y="1144254"/>
            <a:ext cx="4724400" cy="3767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РАСПОЛОЖЕНИЕ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32A6B-7BE9-4A77-AC3D-3639FDA744F3}"/>
              </a:ext>
            </a:extLst>
          </p:cNvPr>
          <p:cNvSpPr/>
          <p:nvPr/>
        </p:nvSpPr>
        <p:spPr>
          <a:xfrm>
            <a:off x="76200" y="1600200"/>
            <a:ext cx="4724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Объект расположен в </a:t>
            </a:r>
            <a:r>
              <a:rPr lang="ru-RU" sz="1400" b="1" i="1" dirty="0">
                <a:latin typeface="Times New Roman,BoldItalic"/>
              </a:rPr>
              <a:t>Вахитовском районе </a:t>
            </a:r>
            <a:r>
              <a:rPr lang="ru-RU" sz="1400" dirty="0">
                <a:latin typeface="Times New Roman" panose="02020603050405020304" pitchFamily="18" charset="0"/>
              </a:rPr>
              <a:t>г. Казань по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ул. Нариманова, д. 66.</a:t>
            </a:r>
          </a:p>
          <a:p>
            <a:pPr algn="just"/>
            <a:r>
              <a:rPr lang="ru-RU" sz="1400" i="1" dirty="0">
                <a:latin typeface="Times New Roman,BoldItalic"/>
              </a:rPr>
              <a:t>Вахитовский район </a:t>
            </a:r>
            <a:r>
              <a:rPr lang="ru-RU" sz="1400" dirty="0">
                <a:latin typeface="Times New Roman" panose="02020603050405020304" pitchFamily="18" charset="0"/>
              </a:rPr>
              <a:t>— самый небольшой по территории и численности населения район, занимает центральную часть города Казань и граничит почти со всеми другими районами. На территории </a:t>
            </a:r>
            <a:r>
              <a:rPr lang="ru-RU" sz="1400" i="1" dirty="0">
                <a:latin typeface="Times New Roman" panose="02020603050405020304" pitchFamily="18" charset="0"/>
              </a:rPr>
              <a:t>Вахитовского района </a:t>
            </a:r>
            <a:r>
              <a:rPr lang="ru-RU" sz="1400" dirty="0">
                <a:latin typeface="Times New Roman" panose="02020603050405020304" pitchFamily="18" charset="0"/>
              </a:rPr>
              <a:t>находится исторический центр города с важнейшими городскими достопримечательностями: Казанский кремль, главные и центральные площади Тысячелетия, Свободы, 1 Мая, Тукая и Султан-</a:t>
            </a:r>
            <a:r>
              <a:rPr lang="ru-RU" sz="1400" dirty="0" err="1">
                <a:latin typeface="Times New Roman" panose="02020603050405020304" pitchFamily="18" charset="0"/>
              </a:rPr>
              <a:t>Галиева</a:t>
            </a:r>
            <a:r>
              <a:rPr lang="ru-RU" sz="1400" dirty="0">
                <a:latin typeface="Times New Roman" panose="02020603050405020304" pitchFamily="18" charset="0"/>
              </a:rPr>
              <a:t>, главная улица Кремлёвская, пешеходные улицы Баумана и Петербургская (c Аллеей Славы), Казанский посад и Старо-Татарская слобода, старейший в Казани гражданский объект — дом Михляева, Петропавловский собор, железнодорожный, речной и автобусный вокзалы, центральные станции первой линии метро, почти все вузы, музеи и театры, наиболее значимые памятники и фонтаны, парки и прочие объекты культуры, социальной сферы, инфраструктуры общегородского значения, а также некоторое количество промышленных и прочих предприятий («Мелита», «Точмаш», «Электроприбор», «Спартак», «Адонис», хлебозаводы, технопарк «Идея», Технопарк в сфере высоких технологий «ИТ-парк»).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9434B0-1868-490D-BC03-285D7AAE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564" y="1779988"/>
            <a:ext cx="3923750" cy="4959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9BEAD-0DC9-4433-96C4-903CC2628E5C}"/>
              </a:ext>
            </a:extLst>
          </p:cNvPr>
          <p:cNvSpPr/>
          <p:nvPr/>
        </p:nvSpPr>
        <p:spPr>
          <a:xfrm>
            <a:off x="5245476" y="1934424"/>
            <a:ext cx="1481249" cy="730800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25400" cap="flat" cmpd="sng" algn="ctr">
            <a:solidFill>
              <a:srgbClr val="0079C2">
                <a:alpha val="25098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до метро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Площадь Тукая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1, 44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lang="ru-RU" sz="1400" b="1" kern="0" dirty="0">
                <a:solidFill>
                  <a:srgbClr val="0079C2"/>
                </a:solidFill>
                <a:latin typeface="Arial Narrow" pitchFamily="34" charset="0"/>
              </a:rPr>
              <a:t>– 17 </a:t>
            </a:r>
            <a:r>
              <a:rPr lang="ru-RU" sz="1400" b="1" kern="0" dirty="0" err="1">
                <a:solidFill>
                  <a:srgbClr val="0079C2"/>
                </a:solidFill>
                <a:latin typeface="Arial Narrow" pitchFamily="34" charset="0"/>
              </a:rPr>
              <a:t>мин.п</a:t>
            </a:r>
            <a:r>
              <a:rPr lang="ru-RU" sz="1400" b="1" kern="0" dirty="0">
                <a:solidFill>
                  <a:srgbClr val="0079C2"/>
                </a:solidFill>
                <a:latin typeface="Arial Narrow" pitchFamily="34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75585E-5B29-4459-AAC2-70F94C839BC1}"/>
              </a:ext>
            </a:extLst>
          </p:cNvPr>
          <p:cNvSpPr/>
          <p:nvPr/>
        </p:nvSpPr>
        <p:spPr>
          <a:xfrm>
            <a:off x="5245476" y="5561124"/>
            <a:ext cx="1481249" cy="564566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25400" cap="flat" cmpd="sng" algn="ctr">
            <a:solidFill>
              <a:srgbClr val="0079C2">
                <a:alpha val="25098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Район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Вахитовский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8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0" y="0"/>
            <a:ext cx="9144000" cy="646161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26047" y="1171085"/>
            <a:ext cx="4800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объекта</a:t>
            </a:r>
            <a:b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914CCF-9298-487D-8148-EA70EC35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27027" y="157088"/>
            <a:ext cx="4507235" cy="74276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8FACAF-28A5-447D-82ED-EC84E03AC9CF}"/>
              </a:ext>
            </a:extLst>
          </p:cNvPr>
          <p:cNvSpPr/>
          <p:nvPr/>
        </p:nvSpPr>
        <p:spPr>
          <a:xfrm>
            <a:off x="2362200" y="612455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(мансарда, номера на поэтажном плане 1-8, 11, 12)</a:t>
            </a:r>
          </a:p>
        </p:txBody>
      </p:sp>
    </p:spTree>
    <p:extLst>
      <p:ext uri="{BB962C8B-B14F-4D97-AF65-F5344CB8AC3E}">
        <p14:creationId xmlns:p14="http://schemas.microsoft.com/office/powerpoint/2010/main" val="132380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28"/>
            <a:ext cx="9144000" cy="6172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67200" y="1066800"/>
            <a:ext cx="4724400" cy="4099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Фотографии объекта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1CDEA1-4B09-487F-8225-E4097ABA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3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267"/>
            <a:ext cx="9144000" cy="646161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40053" y="1177888"/>
            <a:ext cx="4800600" cy="304800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4951" y="1066800"/>
            <a:ext cx="4952999" cy="4797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16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Фотографии внутренних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 объекта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6A8687-333D-4F49-80BC-F11792FEF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" y="1621070"/>
            <a:ext cx="9144000" cy="52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-01\Bufer2\Ирина\Евгений\Drago\Prezentazi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161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91000" y="990600"/>
            <a:ext cx="4953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АХО: основные мероприятия года</a:t>
            </a:r>
            <a:br>
              <a:rPr lang="ru-RU" sz="16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67200" y="1014743"/>
            <a:ext cx="4800600" cy="425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продаже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0CFF3AF-0228-4578-88AD-FDA81BF41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87651"/>
              </p:ext>
            </p:extLst>
          </p:nvPr>
        </p:nvGraphicFramePr>
        <p:xfrm>
          <a:off x="142862" y="1624342"/>
          <a:ext cx="8858276" cy="4624057"/>
        </p:xfrm>
        <a:graphic>
          <a:graphicData uri="http://schemas.openxmlformats.org/drawingml/2006/table">
            <a:tbl>
              <a:tblPr/>
              <a:tblGrid>
                <a:gridCol w="142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77">
                  <a:extLst>
                    <a:ext uri="{9D8B030D-6E8A-4147-A177-3AD203B41FA5}">
                      <a16:colId xmlns:a16="http://schemas.microsoft.com/office/drawing/2014/main" val="2443210307"/>
                    </a:ext>
                  </a:extLst>
                </a:gridCol>
                <a:gridCol w="197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771">
                  <a:extLst>
                    <a:ext uri="{9D8B030D-6E8A-4147-A177-3AD203B41FA5}">
                      <a16:colId xmlns:a16="http://schemas.microsoft.com/office/drawing/2014/main" val="121592235"/>
                    </a:ext>
                  </a:extLst>
                </a:gridCol>
                <a:gridCol w="312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853">
                <a:tc gridSpan="7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Способ реализации – 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продажа имущества посредством открытого публичного предложения в электронной форме, 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проводимое в электронной форме на электронной торговой площадке ЭТП ГПБ </a:t>
                      </a:r>
                      <a:r>
                        <a:rPr lang="ru-RU" sz="1200" b="1" u="sng" dirty="0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https://etp.gpb.ru/</a:t>
                      </a:r>
                      <a:endParaRPr lang="ru-RU" sz="1200" b="1" u="sng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85">
                <a:tc gridSpan="3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                                                  Контакты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Организатор торгов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b="1">
                          <a:effectLst/>
                          <a:latin typeface="Arial Narrow" panose="020B0606020202030204" pitchFamily="34" charset="0"/>
                        </a:rPr>
                        <a:t>Организатор торгов</a:t>
                      </a:r>
                      <a:endParaRPr lang="ru-RU"/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Начальная цена </a:t>
                      </a:r>
                      <a:b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(без учета НДС)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</a:rPr>
                        <a:t>Начальная цена </a:t>
                      </a:r>
                      <a:br>
                        <a:rPr lang="ru-RU" sz="900" b="1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>
                          <a:effectLst/>
                          <a:latin typeface="Arial Narrow" panose="020B0606020202030204" pitchFamily="34" charset="0"/>
                        </a:rPr>
                        <a:t>(без учета НДС)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5 291 666,67 (пять миллионов двести девяносто одна тысяча шестьсот шестьдесят шесть тысяч) рублей 67 копеек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6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Наименование организации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АО «ДРАГА»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ООО «Электронная торговая площадка ГПБ»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ООО «Электронная торговая площадка ГПБ»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Начальная цена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(с учетом НДС)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Минимальная цена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(без учета НДС)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4 762 500 (четыре </a:t>
                      </a:r>
                      <a:r>
                        <a:rPr lang="ru-RU" sz="9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миллиона семьсот 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шестьдесят две тысячи пятьсот) рублей 00 копеек</a:t>
                      </a: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241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Контакты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Лисовицкая Валентина Юрьевна, тел.: 8 (499) 550-88-18, доб.4953 адрес электронной почты: </a:t>
                      </a:r>
                      <a:r>
                        <a:rPr lang="en-US" sz="9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lisovitskaya</a:t>
                      </a: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9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draga</a:t>
                      </a: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9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</a:t>
                      </a: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Ронжина Юлия Николаевна, тел.: 8 (843) 292-54-79, адрес электронной почты: </a:t>
                      </a: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ronjina@draga.ru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Крецу Александра Александровна, тел.: 8 (499) 550-88-18 доб. 8567, адрес электронной почты: </a:t>
                      </a: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kretsu@draga.ru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</a:rPr>
                        <a:t>Юпенина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Татьяна Юрьевна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8 (800)</a:t>
                      </a:r>
                      <a:r>
                        <a:rPr lang="ru-RU" sz="9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100-66-22, 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8 (495) 276-00-51, добавочный номер 218, адрес электронной почты: </a:t>
                      </a: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hlinkClick r:id="rId7"/>
                        </a:rPr>
                        <a:t>t.yupenina@etpgpb.ru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Юпенина Татьяна Юрьевна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8 (800)</a:t>
                      </a:r>
                      <a:r>
                        <a:rPr lang="ru-RU" sz="9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100-66-22, 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8 (495) 276-00-51, добавочный номер 218, адрес электронной почты: </a:t>
                      </a: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hlinkClick r:id="rId7"/>
                        </a:rPr>
                        <a:t>t.yupenina@etpgpb.ru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dirty="0"/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 Шаг повышения цены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 Шаг повышения цены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 1% от начальной цены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24">
                <a:tc gridSpan="6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                                                                                                                                                                       Прием заявок (по)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15.05.2024 до 18:00 (время московское). ЭТП ГПБ </a:t>
                      </a:r>
                      <a:r>
                        <a:rPr lang="ru-RU" sz="900" u="sng" dirty="0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https://etp.gpb.ru/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24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Сайт в сети интернет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hlinkClick r:id="rId8"/>
                        </a:rPr>
                        <a:t>https://draga.ru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>
                          <a:effectLst/>
                          <a:latin typeface="Arial Narrow" panose="020B0606020202030204" pitchFamily="34" charset="0"/>
                          <a:hlinkClick r:id="rId9"/>
                        </a:rPr>
                        <a:t>http://etpgpb.ru</a:t>
                      </a: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900" u="sng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https://etp.gpb.ru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Дата торгов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17.05.2024 в 11:00 (время московское).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24">
                <a:tc gridSpan="7"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i="1" dirty="0">
                          <a:effectLst/>
                          <a:latin typeface="Arial Narrow" panose="020B0606020202030204" pitchFamily="34" charset="0"/>
                        </a:rPr>
                        <a:t>Детально с правилами проведения торгов, требованиями к участникам, условиями и порядком заключения договора купли-продажи можно ознакомиться на сайтах собственника объекта и</a:t>
                      </a:r>
                      <a:br>
                        <a:rPr lang="ru-RU" sz="900" i="1" baseline="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i="1" dirty="0">
                          <a:effectLst/>
                          <a:latin typeface="Arial Narrow" panose="020B0606020202030204" pitchFamily="34" charset="0"/>
                        </a:rPr>
                        <a:t>организатора торгов</a:t>
                      </a:r>
                      <a:endParaRPr lang="ru-RU" sz="9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784" marR="577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712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Tahoma</vt:lpstr>
      <vt:lpstr>Times New Roman</vt:lpstr>
      <vt:lpstr>Times New Roman,BoldItalic</vt:lpstr>
      <vt:lpstr>Office Theme</vt:lpstr>
      <vt:lpstr>Презентация PowerPoint</vt:lpstr>
      <vt:lpstr>Описание объекта</vt:lpstr>
      <vt:lpstr>РАСПОЛОЖЕНИЕ</vt:lpstr>
      <vt:lpstr> План объекта </vt:lpstr>
      <vt:lpstr>Фотографии объекта</vt:lpstr>
      <vt:lpstr> </vt:lpstr>
      <vt:lpstr>АХО: основные мероприятия года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grafik</dc:creator>
  <cp:lastModifiedBy>Лисовицкая Валентина Юрьевна</cp:lastModifiedBy>
  <cp:revision>227</cp:revision>
  <cp:lastPrinted>2021-02-18T13:47:11Z</cp:lastPrinted>
  <dcterms:created xsi:type="dcterms:W3CDTF">2017-04-18T09:10:33Z</dcterms:created>
  <dcterms:modified xsi:type="dcterms:W3CDTF">2024-04-12T06:11:13Z</dcterms:modified>
</cp:coreProperties>
</file>